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66" r:id="rId4"/>
    <p:sldId id="321" r:id="rId5"/>
    <p:sldId id="317" r:id="rId6"/>
    <p:sldId id="322" r:id="rId7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CF176F43-53BF-4556-B6B6-8D435EE2A60C}">
          <p14:sldIdLst>
            <p14:sldId id="256"/>
            <p14:sldId id="257"/>
            <p14:sldId id="266"/>
            <p14:sldId id="321"/>
            <p14:sldId id="317"/>
            <p14:sldId id="322"/>
          </p14:sldIdLst>
        </p14:section>
        <p14:section name="タイトルなしのセクション" id="{D2E73CCB-DB74-4041-A5AD-32D00C1D3B4B}">
          <p14:sldIdLst/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2503" autoAdjust="0"/>
  </p:normalViewPr>
  <p:slideViewPr>
    <p:cSldViewPr snapToGrid="0">
      <p:cViewPr>
        <p:scale>
          <a:sx n="80" d="100"/>
          <a:sy n="80" d="100"/>
        </p:scale>
        <p:origin x="-114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2C071-B648-440E-AE78-D0C520A762FD}" type="datetimeFigureOut">
              <a:rPr kumimoji="1" lang="ja-JP" altLang="en-US" smtClean="0"/>
              <a:t>2020/3/31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515475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902075" y="9515475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8D9F45-B0B4-4881-97E5-E23ADD92BA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85797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536"/>
          </a:xfrm>
          <a:prstGeom prst="rect">
            <a:avLst/>
          </a:prstGeom>
        </p:spPr>
        <p:txBody>
          <a:bodyPr vert="horz" lIns="91998" tIns="45999" rIns="91998" bIns="4599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0536"/>
          </a:xfrm>
          <a:prstGeom prst="rect">
            <a:avLst/>
          </a:prstGeom>
        </p:spPr>
        <p:txBody>
          <a:bodyPr vert="horz" lIns="91998" tIns="45999" rIns="91998" bIns="45999" rtlCol="0"/>
          <a:lstStyle>
            <a:lvl1pPr algn="r">
              <a:defRPr sz="1200"/>
            </a:lvl1pPr>
          </a:lstStyle>
          <a:p>
            <a:fld id="{21A8E2B5-6759-41FA-9772-7B0A1196F5B9}" type="datetimeFigureOut">
              <a:rPr kumimoji="1" lang="ja-JP" altLang="en-US" smtClean="0"/>
              <a:t>2020/3/31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98" tIns="45999" rIns="91998" bIns="4599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759089"/>
            <a:ext cx="5510530" cy="4508021"/>
          </a:xfrm>
          <a:prstGeom prst="rect">
            <a:avLst/>
          </a:prstGeom>
        </p:spPr>
        <p:txBody>
          <a:bodyPr vert="horz" lIns="91998" tIns="45999" rIns="91998" bIns="45999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6579"/>
            <a:ext cx="2984871" cy="500535"/>
          </a:xfrm>
          <a:prstGeom prst="rect">
            <a:avLst/>
          </a:prstGeom>
        </p:spPr>
        <p:txBody>
          <a:bodyPr vert="horz" lIns="91998" tIns="45999" rIns="91998" bIns="4599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8" y="9516579"/>
            <a:ext cx="2984871" cy="500535"/>
          </a:xfrm>
          <a:prstGeom prst="rect">
            <a:avLst/>
          </a:prstGeom>
        </p:spPr>
        <p:txBody>
          <a:bodyPr vert="horz" lIns="91998" tIns="45999" rIns="91998" bIns="45999" rtlCol="0" anchor="b"/>
          <a:lstStyle>
            <a:lvl1pPr algn="r">
              <a:defRPr sz="1200"/>
            </a:lvl1pPr>
          </a:lstStyle>
          <a:p>
            <a:fld id="{D5A033B2-5BD9-4614-A921-CFA8AB8B5E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8701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33B2-5BD9-4614-A921-CFA8AB8B5EB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2002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04775" y="750888"/>
            <a:ext cx="6678613" cy="3757612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33B2-5BD9-4614-A921-CFA8AB8B5EBF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5553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04775" y="750888"/>
            <a:ext cx="6678613" cy="3757612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88500" y="4758612"/>
            <a:ext cx="5511174" cy="4508661"/>
          </a:xfrm>
          <a:prstGeom prst="rect">
            <a:avLst/>
          </a:prstGeom>
        </p:spPr>
        <p:txBody>
          <a:bodyPr/>
          <a:lstStyle/>
          <a:p>
            <a:endParaRPr kumimoji="1" lang="en-US" altLang="ja-JP" dirty="0" smtClean="0"/>
          </a:p>
          <a:p>
            <a:endParaRPr kumimoji="1" lang="ja-JP" altLang="en-US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5DE444-1C48-4D55-BC73-3CC30660A1DD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046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04775" y="750888"/>
            <a:ext cx="6678613" cy="3757612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33B2-5BD9-4614-A921-CFA8AB8B5EBF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5553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04775" y="750888"/>
            <a:ext cx="6678613" cy="3757612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33B2-5BD9-4614-A921-CFA8AB8B5EBF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55533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04775" y="750888"/>
            <a:ext cx="6678613" cy="3757612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33B2-5BD9-4614-A921-CFA8AB8B5EBF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5553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829B-834D-4A7C-BF53-E696C62355FF}" type="datetimeFigureOut">
              <a:rPr kumimoji="1" lang="ja-JP" altLang="en-US" smtClean="0"/>
              <a:t>2020/3/31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020AC-47B8-43C6-8DB7-4F011F2608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3200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829B-834D-4A7C-BF53-E696C62355FF}" type="datetimeFigureOut">
              <a:rPr kumimoji="1" lang="ja-JP" altLang="en-US" smtClean="0"/>
              <a:t>2020/3/31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020AC-47B8-43C6-8DB7-4F011F2608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0677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47"/>
            <a:ext cx="27432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47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829B-834D-4A7C-BF53-E696C62355FF}" type="datetimeFigureOut">
              <a:rPr kumimoji="1" lang="ja-JP" altLang="en-US" smtClean="0"/>
              <a:t>2020/3/31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020AC-47B8-43C6-8DB7-4F011F2608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571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829B-834D-4A7C-BF53-E696C62355FF}" type="datetimeFigureOut">
              <a:rPr kumimoji="1" lang="ja-JP" altLang="en-US" smtClean="0"/>
              <a:t>2020/3/31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020AC-47B8-43C6-8DB7-4F011F2608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261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829B-834D-4A7C-BF53-E696C62355FF}" type="datetimeFigureOut">
              <a:rPr kumimoji="1" lang="ja-JP" altLang="en-US" smtClean="0"/>
              <a:t>2020/3/31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020AC-47B8-43C6-8DB7-4F011F2608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870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829B-834D-4A7C-BF53-E696C62355FF}" type="datetimeFigureOut">
              <a:rPr kumimoji="1" lang="ja-JP" altLang="en-US" smtClean="0"/>
              <a:t>2020/3/31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020AC-47B8-43C6-8DB7-4F011F2608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8207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829B-834D-4A7C-BF53-E696C62355FF}" type="datetimeFigureOut">
              <a:rPr kumimoji="1" lang="ja-JP" altLang="en-US" smtClean="0"/>
              <a:t>2020/3/31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020AC-47B8-43C6-8DB7-4F011F2608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5974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829B-834D-4A7C-BF53-E696C62355FF}" type="datetimeFigureOut">
              <a:rPr kumimoji="1" lang="ja-JP" altLang="en-US" smtClean="0"/>
              <a:t>2020/3/31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020AC-47B8-43C6-8DB7-4F011F2608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4011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829B-834D-4A7C-BF53-E696C62355FF}" type="datetimeFigureOut">
              <a:rPr kumimoji="1" lang="ja-JP" altLang="en-US" smtClean="0"/>
              <a:t>2020/3/31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020AC-47B8-43C6-8DB7-4F011F2608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756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829B-834D-4A7C-BF53-E696C62355FF}" type="datetimeFigureOut">
              <a:rPr kumimoji="1" lang="ja-JP" altLang="en-US" smtClean="0"/>
              <a:t>2020/3/31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020AC-47B8-43C6-8DB7-4F011F2608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018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829B-834D-4A7C-BF53-E696C62355FF}" type="datetimeFigureOut">
              <a:rPr kumimoji="1" lang="ja-JP" altLang="en-US" smtClean="0"/>
              <a:t>2020/3/31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020AC-47B8-43C6-8DB7-4F011F2608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2436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E829B-834D-4A7C-BF53-E696C62355FF}" type="datetimeFigureOut">
              <a:rPr kumimoji="1" lang="ja-JP" altLang="en-US" smtClean="0"/>
              <a:t>2020/3/31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020AC-47B8-43C6-8DB7-4F011F2608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2463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891FE6C3-8E6D-4B56-A685-9FEC773E95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0735" y="978800"/>
            <a:ext cx="9144000" cy="1693143"/>
          </a:xfrm>
        </p:spPr>
        <p:txBody>
          <a:bodyPr>
            <a:normAutofit/>
          </a:bodyPr>
          <a:lstStyle/>
          <a:p>
            <a:r>
              <a:rPr kumimoji="1"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～</a:t>
            </a:r>
            <a:r>
              <a:rPr lang="ja-JP" altLang="en-US" sz="2400" b="1" dirty="0">
                <a:latin typeface="ＤＦＧ極太明朝体" pitchFamily="18" charset="-128"/>
                <a:ea typeface="ＤＦＧ極太明朝体" pitchFamily="18" charset="-128"/>
              </a:rPr>
              <a:t>守る</a:t>
            </a:r>
            <a:r>
              <a:rPr lang="ja-JP" altLang="en-US" sz="2400" b="1" dirty="0" err="1" smtClean="0">
                <a:latin typeface="ＤＦＧ極太明朝体" pitchFamily="18" charset="-128"/>
                <a:ea typeface="ＤＦＧ極太明朝体" pitchFamily="18" charset="-128"/>
              </a:rPr>
              <a:t>を</a:t>
            </a:r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伝える</a:t>
            </a:r>
            <a:r>
              <a:rPr kumimoji="1"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人になろう～</a:t>
            </a:r>
            <a:r>
              <a:rPr kumimoji="1" lang="en-US" altLang="ja-JP" sz="2400" b="1" dirty="0" smtClean="0">
                <a:latin typeface="ＤＦＧ極太明朝体" pitchFamily="18" charset="-128"/>
                <a:ea typeface="ＤＦＧ極太明朝体" pitchFamily="18" charset="-128"/>
              </a:rPr>
              <a:t/>
            </a:r>
            <a:br>
              <a:rPr kumimoji="1" lang="en-US" altLang="ja-JP" sz="2400" b="1" dirty="0" smtClean="0">
                <a:latin typeface="ＤＦＧ極太明朝体" pitchFamily="18" charset="-128"/>
                <a:ea typeface="ＤＦＧ極太明朝体" pitchFamily="18" charset="-128"/>
              </a:rPr>
            </a:br>
            <a:r>
              <a:rPr lang="ja-JP" altLang="en-US" sz="4400" b="1" dirty="0">
                <a:latin typeface="ＤＦＧ極太明朝体" pitchFamily="18" charset="-128"/>
                <a:ea typeface="ＤＦＧ極太明朝体" pitchFamily="18" charset="-128"/>
              </a:rPr>
              <a:t>防災</a:t>
            </a:r>
            <a:r>
              <a:rPr lang="ja-JP" altLang="en-US" sz="4400" b="1" dirty="0" smtClean="0">
                <a:latin typeface="ＤＦＧ極太明朝体" pitchFamily="18" charset="-128"/>
                <a:ea typeface="ＤＦＧ極太明朝体" pitchFamily="18" charset="-128"/>
              </a:rPr>
              <a:t>講師セミナー　基礎　第３回</a:t>
            </a:r>
            <a:r>
              <a:rPr lang="en-US" altLang="ja-JP" sz="4400" b="1" dirty="0" smtClean="0">
                <a:latin typeface="ＤＦＧ極太明朝体" pitchFamily="18" charset="-128"/>
                <a:ea typeface="ＤＦＧ極太明朝体" pitchFamily="18" charset="-128"/>
              </a:rPr>
              <a:t/>
            </a:r>
            <a:br>
              <a:rPr lang="en-US" altLang="ja-JP" sz="4400" b="1" dirty="0" smtClean="0">
                <a:latin typeface="ＤＦＧ極太明朝体" pitchFamily="18" charset="-128"/>
                <a:ea typeface="ＤＦＧ極太明朝体" pitchFamily="18" charset="-128"/>
              </a:rPr>
            </a:br>
            <a:r>
              <a:rPr lang="ja-JP" altLang="en-US" sz="2800" b="1" dirty="0" smtClean="0">
                <a:latin typeface="ＤＦＧ極太明朝体" pitchFamily="18" charset="-128"/>
                <a:ea typeface="ＤＦＧ極太明朝体" pitchFamily="18" charset="-128"/>
              </a:rPr>
              <a:t>東京防災講師対応</a:t>
            </a:r>
            <a:endParaRPr kumimoji="1" lang="ja-JP" altLang="en-US" sz="2800" b="1" dirty="0">
              <a:latin typeface="ＤＦＧ極太明朝体" pitchFamily="18" charset="-128"/>
              <a:ea typeface="ＤＦＧ極太明朝体" pitchFamily="18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="" xmlns:a16="http://schemas.microsoft.com/office/drawing/2014/main" id="{A70F9CCE-EF93-43DB-876D-FBECF61E4646}"/>
              </a:ext>
            </a:extLst>
          </p:cNvPr>
          <p:cNvSpPr txBox="1"/>
          <p:nvPr/>
        </p:nvSpPr>
        <p:spPr>
          <a:xfrm>
            <a:off x="5452243" y="5205100"/>
            <a:ext cx="1359668" cy="3694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801" b="1" dirty="0" smtClean="0">
                <a:latin typeface="ＤＦＧ極太明朝体" pitchFamily="18" charset="-128"/>
                <a:ea typeface="ＤＦＧ極太明朝体" pitchFamily="18" charset="-128"/>
              </a:rPr>
              <a:t>2020</a:t>
            </a:r>
            <a:r>
              <a:rPr lang="ja-JP" altLang="en-US" sz="1801" b="1" dirty="0" smtClean="0">
                <a:latin typeface="ＤＦＧ極太明朝体" pitchFamily="18" charset="-128"/>
                <a:ea typeface="ＤＦＧ極太明朝体" pitchFamily="18" charset="-128"/>
              </a:rPr>
              <a:t>年</a:t>
            </a:r>
            <a:r>
              <a:rPr lang="en-US" altLang="ja-JP" sz="1801" b="1" dirty="0">
                <a:latin typeface="ＤＦＧ極太明朝体" pitchFamily="18" charset="-128"/>
                <a:ea typeface="ＤＦＧ極太明朝体" pitchFamily="18" charset="-128"/>
              </a:rPr>
              <a:t>3</a:t>
            </a:r>
            <a:r>
              <a:rPr lang="ja-JP" altLang="en-US" sz="1801" b="1" dirty="0" smtClean="0">
                <a:latin typeface="ＤＦＧ極太明朝体" pitchFamily="18" charset="-128"/>
                <a:ea typeface="ＤＦＧ極太明朝体" pitchFamily="18" charset="-128"/>
              </a:rPr>
              <a:t>月</a:t>
            </a:r>
            <a:endParaRPr lang="ja-JP" altLang="en-US" sz="1801" b="1" dirty="0">
              <a:latin typeface="ＤＦＧ極太明朝体" pitchFamily="18" charset="-128"/>
              <a:ea typeface="ＤＦＧ極太明朝体" pitchFamily="18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="" xmlns:a16="http://schemas.microsoft.com/office/drawing/2014/main" id="{BA558444-E93C-4CEB-8158-BA3DC46A4C47}"/>
              </a:ext>
            </a:extLst>
          </p:cNvPr>
          <p:cNvSpPr txBox="1"/>
          <p:nvPr/>
        </p:nvSpPr>
        <p:spPr>
          <a:xfrm>
            <a:off x="4248379" y="5619084"/>
            <a:ext cx="3648712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801" b="1" dirty="0" smtClean="0">
                <a:latin typeface="ＤＦＧ極太明朝体" pitchFamily="18" charset="-128"/>
                <a:ea typeface="ＤＦＧ極太明朝体" pitchFamily="18" charset="-128"/>
              </a:rPr>
              <a:t>　　　日本</a:t>
            </a:r>
            <a:r>
              <a:rPr lang="ja-JP" altLang="en-US" sz="1801" b="1" dirty="0">
                <a:latin typeface="ＤＦＧ極太明朝体" pitchFamily="18" charset="-128"/>
                <a:ea typeface="ＤＦＧ極太明朝体" pitchFamily="18" charset="-128"/>
              </a:rPr>
              <a:t>防災</a:t>
            </a:r>
            <a:r>
              <a:rPr lang="ja-JP" altLang="en-US" sz="1801" b="1" dirty="0" smtClean="0">
                <a:latin typeface="ＤＦＧ極太明朝体" pitchFamily="18" charset="-128"/>
                <a:ea typeface="ＤＦＧ極太明朝体" pitchFamily="18" charset="-128"/>
              </a:rPr>
              <a:t>研究所・楠本　</a:t>
            </a:r>
            <a:r>
              <a:rPr lang="ja-JP" altLang="en-US" sz="1801" b="1" dirty="0" err="1" smtClean="0">
                <a:latin typeface="ＤＦＧ極太明朝体" pitchFamily="18" charset="-128"/>
                <a:ea typeface="ＤＦＧ極太明朝体" pitchFamily="18" charset="-128"/>
              </a:rPr>
              <a:t>あゆ</a:t>
            </a:r>
            <a:r>
              <a:rPr lang="ja-JP" altLang="en-US" sz="1801" b="1" dirty="0" smtClean="0">
                <a:latin typeface="ＤＦＧ極太明朝体" pitchFamily="18" charset="-128"/>
                <a:ea typeface="ＤＦＧ極太明朝体" pitchFamily="18" charset="-128"/>
              </a:rPr>
              <a:t>美</a:t>
            </a:r>
            <a:endParaRPr lang="en-US" altLang="ja-JP" sz="1801" b="1" dirty="0">
              <a:latin typeface="ＤＦＧ極太明朝体" pitchFamily="18" charset="-128"/>
              <a:ea typeface="ＤＦＧ極太明朝体" pitchFamily="18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734115" y="5558008"/>
            <a:ext cx="532580" cy="49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58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891FE6C3-8E6D-4B56-A685-9FEC773E95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6516" y="319690"/>
            <a:ext cx="7574352" cy="784716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ja-JP" sz="4400" b="1" dirty="0" smtClean="0">
                <a:latin typeface="ＤＦＧ極太明朝体" pitchFamily="18" charset="-128"/>
                <a:ea typeface="ＤＦＧ極太明朝体" pitchFamily="18" charset="-128"/>
              </a:rPr>
              <a:t/>
            </a:r>
            <a:br>
              <a:rPr lang="en-US" altLang="ja-JP" sz="4400" b="1" dirty="0" smtClean="0">
                <a:latin typeface="ＤＦＧ極太明朝体" pitchFamily="18" charset="-128"/>
                <a:ea typeface="ＤＦＧ極太明朝体" pitchFamily="18" charset="-128"/>
              </a:rPr>
            </a:br>
            <a:r>
              <a:rPr lang="ja-JP" altLang="en-US" sz="4400" b="1" dirty="0" smtClean="0">
                <a:latin typeface="ＤＦＧ極太明朝体" pitchFamily="18" charset="-128"/>
                <a:ea typeface="ＤＦＧ極太明朝体" pitchFamily="18" charset="-128"/>
              </a:rPr>
              <a:t>知っておきたい防災ワークショップ</a:t>
            </a:r>
            <a:r>
              <a:rPr lang="en-US" altLang="ja-JP" sz="4400" b="1" dirty="0" smtClean="0">
                <a:latin typeface="ＤＦＧ極太明朝体" pitchFamily="18" charset="-128"/>
                <a:ea typeface="ＤＦＧ極太明朝体" pitchFamily="18" charset="-128"/>
              </a:rPr>
              <a:t/>
            </a:r>
            <a:br>
              <a:rPr lang="en-US" altLang="ja-JP" sz="4400" b="1" dirty="0" smtClean="0">
                <a:latin typeface="ＤＦＧ極太明朝体" pitchFamily="18" charset="-128"/>
                <a:ea typeface="ＤＦＧ極太明朝体" pitchFamily="18" charset="-128"/>
              </a:rPr>
            </a:br>
            <a:endParaRPr lang="ja-JP" altLang="en-US" sz="4400" b="1" dirty="0">
              <a:latin typeface="ＤＦＧ極太明朝体" pitchFamily="18" charset="-128"/>
              <a:ea typeface="ＤＦＧ極太明朝体" pitchFamily="18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="" xmlns:a16="http://schemas.microsoft.com/office/drawing/2014/main" id="{4314B75C-329E-48E7-88CD-C623D78378E1}"/>
              </a:ext>
            </a:extLst>
          </p:cNvPr>
          <p:cNvSpPr txBox="1"/>
          <p:nvPr/>
        </p:nvSpPr>
        <p:spPr>
          <a:xfrm>
            <a:off x="553942" y="1678556"/>
            <a:ext cx="11262006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latin typeface="ＤＦＧ極太明朝体" pitchFamily="18" charset="-128"/>
                <a:ea typeface="ＤＦＧ極太明朝体" pitchFamily="18" charset="-128"/>
              </a:rPr>
              <a:t>防災に</a:t>
            </a:r>
            <a:r>
              <a:rPr lang="ja-JP" altLang="en-US" b="1" dirty="0" smtClean="0">
                <a:latin typeface="ＤＦＧ極太明朝体" pitchFamily="18" charset="-128"/>
                <a:ea typeface="ＤＦＧ極太明朝体" pitchFamily="18" charset="-128"/>
              </a:rPr>
              <a:t>ついて伝える際に　講義だけでなくワークショップ形式で行うことがあります。</a:t>
            </a:r>
            <a:endParaRPr lang="en-US" altLang="ja-JP" b="1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b="1" dirty="0" smtClean="0">
                <a:latin typeface="ＤＦＧ極太明朝体" pitchFamily="18" charset="-128"/>
                <a:ea typeface="ＤＦＧ極太明朝体" pitchFamily="18" charset="-128"/>
              </a:rPr>
              <a:t>ワークショップ</a:t>
            </a:r>
            <a:r>
              <a:rPr lang="ja-JP" altLang="en-US" b="1" dirty="0">
                <a:latin typeface="ＤＦＧ極太明朝体" pitchFamily="18" charset="-128"/>
                <a:ea typeface="ＤＦＧ極太明朝体" pitchFamily="18" charset="-128"/>
              </a:rPr>
              <a:t>形式の良いところ</a:t>
            </a:r>
            <a:r>
              <a:rPr lang="ja-JP" altLang="en-US" b="1" dirty="0" smtClean="0">
                <a:latin typeface="ＤＦＧ極太明朝体" pitchFamily="18" charset="-128"/>
                <a:ea typeface="ＤＦＧ極太明朝体" pitchFamily="18" charset="-128"/>
              </a:rPr>
              <a:t>は　わかりやすく　また年配者でも子供でも取り組めるところです。</a:t>
            </a:r>
            <a:endParaRPr lang="en-US" altLang="ja-JP" b="1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b="1" dirty="0">
                <a:latin typeface="ＤＦＧ極太明朝体" pitchFamily="18" charset="-128"/>
                <a:ea typeface="ＤＦＧ極太明朝体" pitchFamily="18" charset="-128"/>
              </a:rPr>
              <a:t>より多くの人</a:t>
            </a:r>
            <a:r>
              <a:rPr lang="ja-JP" altLang="en-US" b="1" dirty="0" smtClean="0">
                <a:latin typeface="ＤＦＧ極太明朝体" pitchFamily="18" charset="-128"/>
                <a:ea typeface="ＤＦＧ極太明朝体" pitchFamily="18" charset="-128"/>
              </a:rPr>
              <a:t>に知っていただくため　より多くのことを分かっていただくために　ワークショップは必要になります。</a:t>
            </a:r>
            <a:endParaRPr lang="en-US" altLang="ja-JP" b="1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endParaRPr lang="en-US" altLang="ja-JP" b="1" dirty="0">
              <a:latin typeface="ＤＦＧ極太明朝体" pitchFamily="18" charset="-128"/>
              <a:ea typeface="ＤＦＧ極太明朝体" pitchFamily="18" charset="-128"/>
            </a:endParaRPr>
          </a:p>
          <a:p>
            <a:pPr algn="ctr"/>
            <a:r>
              <a:rPr lang="ja-JP" altLang="en-US" sz="3200" b="1" dirty="0" smtClean="0">
                <a:solidFill>
                  <a:srgbClr val="FF0000"/>
                </a:solidFill>
                <a:latin typeface="ＤＦＧ極太明朝体" pitchFamily="18" charset="-128"/>
                <a:ea typeface="ＤＦＧ極太明朝体" pitchFamily="18" charset="-128"/>
              </a:rPr>
              <a:t>ワークショップ</a:t>
            </a:r>
            <a:r>
              <a:rPr lang="ja-JP" altLang="en-US" sz="3200" b="1" dirty="0">
                <a:solidFill>
                  <a:srgbClr val="FF0000"/>
                </a:solidFill>
                <a:latin typeface="ＤＦＧ極太明朝体" pitchFamily="18" charset="-128"/>
                <a:ea typeface="ＤＦＧ極太明朝体" pitchFamily="18" charset="-128"/>
              </a:rPr>
              <a:t>の</a:t>
            </a:r>
            <a:r>
              <a:rPr lang="ja-JP" altLang="en-US" sz="3200" b="1" dirty="0" smtClean="0">
                <a:solidFill>
                  <a:srgbClr val="FF0000"/>
                </a:solidFill>
                <a:latin typeface="ＤＦＧ極太明朝体" pitchFamily="18" charset="-128"/>
                <a:ea typeface="ＤＦＧ極太明朝体" pitchFamily="18" charset="-128"/>
              </a:rPr>
              <a:t>種類</a:t>
            </a:r>
            <a:endParaRPr lang="en-US" altLang="ja-JP" sz="3200" b="1" dirty="0" smtClean="0">
              <a:solidFill>
                <a:srgbClr val="FF0000"/>
              </a:solidFill>
              <a:latin typeface="ＤＦＧ極太明朝体" pitchFamily="18" charset="-128"/>
              <a:ea typeface="ＤＦＧ極太明朝体" pitchFamily="18" charset="-128"/>
            </a:endParaRPr>
          </a:p>
          <a:p>
            <a:endParaRPr lang="en-US" altLang="ja-JP" sz="3200" b="1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en-US" altLang="ja-JP" sz="2400" b="1" dirty="0" smtClean="0">
                <a:latin typeface="ＤＦＧ極太明朝体" pitchFamily="18" charset="-128"/>
                <a:ea typeface="ＤＦＧ極太明朝体" pitchFamily="18" charset="-128"/>
              </a:rPr>
              <a:t>1</a:t>
            </a:r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　ゲーム型・・・カードゲーム</a:t>
            </a:r>
            <a:r>
              <a:rPr lang="ja-JP" altLang="en-US" sz="2400" b="1" dirty="0">
                <a:latin typeface="ＤＦＧ極太明朝体" pitchFamily="18" charset="-128"/>
                <a:ea typeface="ＤＦＧ極太明朝体" pitchFamily="18" charset="-128"/>
              </a:rPr>
              <a:t>　</a:t>
            </a:r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　（シャッフル・このつぎなにがおきるかな？　・防災かるた等）</a:t>
            </a:r>
            <a:endParaRPr lang="en-US" altLang="ja-JP" sz="2400" b="1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endParaRPr lang="en-US" altLang="ja-JP" sz="2400" b="1" dirty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en-US" altLang="ja-JP" sz="2400" b="1" dirty="0" smtClean="0">
                <a:latin typeface="ＤＦＧ極太明朝体" pitchFamily="18" charset="-128"/>
                <a:ea typeface="ＤＦＧ極太明朝体" pitchFamily="18" charset="-128"/>
              </a:rPr>
              <a:t>2</a:t>
            </a:r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　討論型・・・クロスロード・</a:t>
            </a:r>
            <a:r>
              <a:rPr lang="en-US" altLang="ja-JP" sz="2400" b="1" dirty="0" smtClean="0">
                <a:latin typeface="ＤＦＧ極太明朝体" pitchFamily="18" charset="-128"/>
                <a:ea typeface="ＤＦＧ極太明朝体" pitchFamily="18" charset="-128"/>
              </a:rPr>
              <a:t>DIG</a:t>
            </a:r>
            <a:r>
              <a:rPr lang="ja-JP" altLang="en-US" sz="2400" b="1" dirty="0">
                <a:latin typeface="ＤＦＧ極太明朝体" pitchFamily="18" charset="-128"/>
                <a:ea typeface="ＤＦＧ極太明朝体" pitchFamily="18" charset="-128"/>
              </a:rPr>
              <a:t>・</a:t>
            </a:r>
            <a:r>
              <a:rPr lang="en-US" altLang="ja-JP" sz="2400" b="1" dirty="0" smtClean="0">
                <a:latin typeface="ＤＦＧ極太明朝体" pitchFamily="18" charset="-128"/>
                <a:ea typeface="ＤＦＧ極太明朝体" pitchFamily="18" charset="-128"/>
              </a:rPr>
              <a:t>HUG</a:t>
            </a:r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・さす</a:t>
            </a:r>
            <a:r>
              <a:rPr lang="ja-JP" altLang="en-US" sz="2400" b="1" dirty="0" err="1" smtClean="0">
                <a:latin typeface="ＤＦＧ極太明朝体" pitchFamily="18" charset="-128"/>
                <a:ea typeface="ＤＦＧ極太明朝体" pitchFamily="18" charset="-128"/>
              </a:rPr>
              <a:t>け</a:t>
            </a:r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なぶる等</a:t>
            </a:r>
            <a:endParaRPr lang="en-US" altLang="ja-JP" sz="2400" b="1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endParaRPr lang="en-US" altLang="ja-JP" sz="2400" b="1" dirty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en-US" altLang="ja-JP" sz="2400" b="1" dirty="0" smtClean="0">
                <a:latin typeface="ＤＦＧ極太明朝体" pitchFamily="18" charset="-128"/>
                <a:ea typeface="ＤＦＧ極太明朝体" pitchFamily="18" charset="-128"/>
              </a:rPr>
              <a:t>3</a:t>
            </a:r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　実践型・・・マイタイムライン・避難訓練・防災バイキング等</a:t>
            </a:r>
            <a:endParaRPr lang="en-US" altLang="ja-JP" sz="2400" b="1" dirty="0">
              <a:latin typeface="ＤＦＧ極太明朝体" pitchFamily="18" charset="-128"/>
              <a:ea typeface="ＤＦＧ極太明朝体" pitchFamily="18" charset="-128"/>
            </a:endParaRPr>
          </a:p>
          <a:p>
            <a:endParaRPr lang="ja-JP" altLang="en-US" b="1" dirty="0">
              <a:latin typeface="ＤＦＧ極太明朝体" pitchFamily="18" charset="-128"/>
              <a:ea typeface="ＤＦＧ極太明朝体" pitchFamily="18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="" xmlns:a16="http://schemas.microsoft.com/office/drawing/2014/main" id="{BCB6034F-D3A9-4AD1-8758-5E19D22F5C2D}"/>
              </a:ext>
            </a:extLst>
          </p:cNvPr>
          <p:cNvSpPr/>
          <p:nvPr/>
        </p:nvSpPr>
        <p:spPr>
          <a:xfrm>
            <a:off x="3243001" y="2232299"/>
            <a:ext cx="726291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ja-JP" altLang="ja-JP" sz="1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1216852" y="6387537"/>
            <a:ext cx="327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ja-JP" dirty="0" smtClean="0">
                <a:solidFill>
                  <a:prstClr val="black"/>
                </a:solidFill>
                <a:latin typeface="ＤＦＧ極太明朝体" pitchFamily="18" charset="-128"/>
                <a:ea typeface="ＤＦＧ極太明朝体" pitchFamily="18" charset="-128"/>
              </a:rPr>
              <a:t>1</a:t>
            </a:r>
            <a:endParaRPr lang="ja-JP" altLang="en-US" dirty="0">
              <a:solidFill>
                <a:prstClr val="black"/>
              </a:solidFill>
              <a:latin typeface="ＤＦＧ極太明朝体" pitchFamily="18" charset="-128"/>
              <a:ea typeface="ＤＦＧ極太明朝体" pitchFamily="18" charset="-128"/>
            </a:endParaRPr>
          </a:p>
        </p:txBody>
      </p:sp>
      <p:cxnSp>
        <p:nvCxnSpPr>
          <p:cNvPr id="9" name="直線コネクタ 8"/>
          <p:cNvCxnSpPr/>
          <p:nvPr/>
        </p:nvCxnSpPr>
        <p:spPr>
          <a:xfrm>
            <a:off x="573854" y="6244306"/>
            <a:ext cx="10970332" cy="0"/>
          </a:xfrm>
          <a:prstGeom prst="line">
            <a:avLst/>
          </a:prstGeom>
          <a:ln w="25400" cmpd="thinThick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4880758" y="6523306"/>
            <a:ext cx="16273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/>
              <a:t>©</a:t>
            </a:r>
            <a:r>
              <a:rPr kumimoji="1" lang="ja-JP" altLang="en-US" sz="1000" dirty="0" smtClean="0"/>
              <a:t>２０２０　日本防災研究所</a:t>
            </a:r>
            <a:endParaRPr kumimoji="1" lang="ja-JP" altLang="en-US" sz="1000" dirty="0"/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902525" y="297030"/>
            <a:ext cx="5975353" cy="724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b="1" smtClean="0">
                <a:latin typeface="ＤＦＧ極太明朝体" pitchFamily="18" charset="-128"/>
                <a:ea typeface="ＤＦＧ極太明朝体" pitchFamily="18" charset="-128"/>
              </a:rPr>
              <a:t>　</a:t>
            </a:r>
            <a:endParaRPr lang="ja-JP" altLang="en-US" sz="4800" b="1" dirty="0" smtClean="0">
              <a:latin typeface="ＤＦＧ極太明朝体" pitchFamily="18" charset="-128"/>
              <a:ea typeface="ＤＦＧ極太明朝体" pitchFamily="18" charset="-128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54" y="412270"/>
            <a:ext cx="814138" cy="751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直線コネクタ 14"/>
          <p:cNvCxnSpPr/>
          <p:nvPr/>
        </p:nvCxnSpPr>
        <p:spPr>
          <a:xfrm>
            <a:off x="980923" y="1104406"/>
            <a:ext cx="10563263" cy="0"/>
          </a:xfrm>
          <a:prstGeom prst="line">
            <a:avLst/>
          </a:prstGeom>
          <a:ln w="25400" cmpd="thinThick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123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タイトル 1"/>
          <p:cNvSpPr>
            <a:spLocks noGrp="1"/>
          </p:cNvSpPr>
          <p:nvPr>
            <p:ph type="title"/>
          </p:nvPr>
        </p:nvSpPr>
        <p:spPr>
          <a:xfrm>
            <a:off x="902525" y="297030"/>
            <a:ext cx="5975353" cy="72494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ja-JP" altLang="en-US" b="1" dirty="0">
                <a:latin typeface="ＤＦＧ極太明朝体" pitchFamily="18" charset="-128"/>
                <a:ea typeface="ＤＦＧ極太明朝体" pitchFamily="18" charset="-128"/>
              </a:rPr>
              <a:t>　</a:t>
            </a:r>
            <a:endParaRPr lang="ja-JP" altLang="en-US" sz="4800" b="1" dirty="0" smtClean="0">
              <a:latin typeface="ＤＦＧ極太明朝体" pitchFamily="18" charset="-128"/>
              <a:ea typeface="ＤＦＧ極太明朝体" pitchFamily="18" charset="-128"/>
            </a:endParaRPr>
          </a:p>
        </p:txBody>
      </p:sp>
      <p:sp>
        <p:nvSpPr>
          <p:cNvPr id="169987" name="スライド番号プレースホルダー 2"/>
          <p:cNvSpPr>
            <a:spLocks noGrp="1"/>
          </p:cNvSpPr>
          <p:nvPr>
            <p:ph type="sldNum" sz="quarter" idx="12"/>
          </p:nvPr>
        </p:nvSpPr>
        <p:spPr bwMode="auto">
          <a:xfrm>
            <a:off x="11027965" y="6356432"/>
            <a:ext cx="590061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600" dirty="0">
                <a:solidFill>
                  <a:prstClr val="black"/>
                </a:solidFill>
                <a:latin typeface="ＤＦＧ極太明朝体" pitchFamily="18" charset="-128"/>
                <a:ea typeface="ＤＦＧ極太明朝体" pitchFamily="18" charset="-128"/>
              </a:rPr>
              <a:t>2</a:t>
            </a:r>
            <a:endParaRPr lang="ja-JP" altLang="en-US" sz="1600" dirty="0" smtClean="0">
              <a:solidFill>
                <a:prstClr val="black"/>
              </a:solidFill>
              <a:latin typeface="ＤＦＧ極太明朝体" pitchFamily="18" charset="-128"/>
              <a:ea typeface="ＤＦＧ極太明朝体" pitchFamily="18" charset="-128"/>
            </a:endParaRPr>
          </a:p>
        </p:txBody>
      </p:sp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565793"/>
              </p:ext>
            </p:extLst>
          </p:nvPr>
        </p:nvGraphicFramePr>
        <p:xfrm>
          <a:off x="1663864" y="1364476"/>
          <a:ext cx="4428179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8179"/>
              </a:tblGrid>
              <a:tr h="921834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</a:t>
                      </a:r>
                      <a:r>
                        <a:rPr kumimoji="1" lang="ja-JP" altLang="en-US" dirty="0" smtClean="0"/>
                        <a:t>回目　防災講師の心得</a:t>
                      </a:r>
                      <a:endParaRPr kumimoji="1" lang="en-US" altLang="ja-JP" dirty="0" smtClean="0"/>
                    </a:p>
                    <a:p>
                      <a:r>
                        <a:rPr kumimoji="1" lang="ja-JP" altLang="en-US" dirty="0" smtClean="0"/>
                        <a:t>　　　</a:t>
                      </a:r>
                      <a:r>
                        <a:rPr kumimoji="1" lang="ja-JP" altLang="en-US" baseline="0" dirty="0" smtClean="0"/>
                        <a:t>  災害の種類と違いについて</a:t>
                      </a:r>
                      <a:endParaRPr kumimoji="1" lang="en-US" altLang="ja-JP" baseline="0" dirty="0" smtClean="0"/>
                    </a:p>
                    <a:p>
                      <a:r>
                        <a:rPr kumimoji="1" lang="ja-JP" altLang="en-US" baseline="0" dirty="0" smtClean="0"/>
                        <a:t>　　　  防災の基本その</a:t>
                      </a:r>
                      <a:r>
                        <a:rPr kumimoji="1" lang="en-US" altLang="ja-JP" baseline="0" dirty="0" smtClean="0"/>
                        <a:t>1</a:t>
                      </a:r>
                      <a:r>
                        <a:rPr kumimoji="1" lang="ja-JP" altLang="en-US" baseline="0" dirty="0" smtClean="0"/>
                        <a:t>　</a:t>
                      </a:r>
                      <a:endParaRPr kumimoji="1" lang="en-US" altLang="ja-JP" dirty="0" smtClean="0"/>
                    </a:p>
                    <a:p>
                      <a:endParaRPr kumimoji="1" lang="ja-JP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タイトル 1">
            <a:extLst>
              <a:ext uri="{FF2B5EF4-FFF2-40B4-BE49-F238E27FC236}">
                <a16:creationId xmlns="" xmlns:a16="http://schemas.microsoft.com/office/drawing/2014/main" id="{891FE6C3-8E6D-4B56-A685-9FEC773E95EC}"/>
              </a:ext>
            </a:extLst>
          </p:cNvPr>
          <p:cNvSpPr txBox="1">
            <a:spLocks/>
          </p:cNvSpPr>
          <p:nvPr/>
        </p:nvSpPr>
        <p:spPr>
          <a:xfrm>
            <a:off x="1296516" y="319690"/>
            <a:ext cx="6588703" cy="7847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b="1" dirty="0" smtClean="0">
                <a:latin typeface="ＤＦＧ極太明朝体" pitchFamily="18" charset="-128"/>
                <a:ea typeface="ＤＦＧ極太明朝体" pitchFamily="18" charset="-128"/>
              </a:rPr>
              <a:t>カードゲーム型ワークショップ</a:t>
            </a:r>
            <a:endParaRPr lang="ja-JP" altLang="en-US" b="1" dirty="0">
              <a:latin typeface="ＤＦＧ極太明朝体" pitchFamily="18" charset="-128"/>
              <a:ea typeface="ＤＦＧ極太明朝体" pitchFamily="18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="" xmlns:a16="http://schemas.microsoft.com/office/drawing/2014/main" id="{4314B75C-329E-48E7-88CD-C623D78378E1}"/>
              </a:ext>
            </a:extLst>
          </p:cNvPr>
          <p:cNvSpPr txBox="1"/>
          <p:nvPr/>
        </p:nvSpPr>
        <p:spPr>
          <a:xfrm>
            <a:off x="573854" y="1607603"/>
            <a:ext cx="104820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子供から　ご年配の方まで手軽に参加できるのが最大の利点。</a:t>
            </a:r>
            <a:endParaRPr lang="en-US" altLang="ja-JP" sz="2400" b="1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endParaRPr lang="en-US" altLang="ja-JP" sz="2400" b="1" dirty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b="1" dirty="0">
                <a:latin typeface="ＤＦＧ極太明朝体" pitchFamily="18" charset="-128"/>
                <a:ea typeface="ＤＦＧ極太明朝体" pitchFamily="18" charset="-128"/>
              </a:rPr>
              <a:t>トランプ</a:t>
            </a:r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やカルタのルールでカードの内容が防災になっているものが多い。</a:t>
            </a:r>
            <a:endParaRPr lang="en-US" altLang="ja-JP" sz="2400" b="1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endParaRPr lang="en-US" altLang="ja-JP" sz="2400" b="1" dirty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b="1" dirty="0">
                <a:latin typeface="ＤＦＧ極太明朝体" pitchFamily="18" charset="-128"/>
                <a:ea typeface="ＤＦＧ極太明朝体" pitchFamily="18" charset="-128"/>
              </a:rPr>
              <a:t>手近なところで購入</a:t>
            </a:r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できる。</a:t>
            </a:r>
            <a:endParaRPr lang="en-US" altLang="ja-JP" sz="2400" b="1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endParaRPr lang="en-US" altLang="ja-JP" sz="2400" b="1" dirty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b="1" dirty="0">
                <a:latin typeface="ＤＦＧ極太明朝体" pitchFamily="18" charset="-128"/>
                <a:ea typeface="ＤＦＧ極太明朝体" pitchFamily="18" charset="-128"/>
              </a:rPr>
              <a:t>ルールが簡単</a:t>
            </a:r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なので自宅で　学校で気軽にできる（専門家が</a:t>
            </a:r>
            <a:r>
              <a:rPr lang="ja-JP" altLang="en-US" sz="2400" b="1" dirty="0">
                <a:latin typeface="ＤＦＧ極太明朝体" pitchFamily="18" charset="-128"/>
                <a:ea typeface="ＤＦＧ極太明朝体" pitchFamily="18" charset="-128"/>
              </a:rPr>
              <a:t>側</a:t>
            </a:r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にいなくてもできる）</a:t>
            </a:r>
            <a:endParaRPr lang="en-US" altLang="ja-JP" sz="2400" b="1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endParaRPr lang="en-US" altLang="ja-JP" sz="2400" b="1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幼稚園　小学校　子供向けイベント等での実施が多い。</a:t>
            </a:r>
            <a:endParaRPr lang="en-US" altLang="ja-JP" sz="2400" b="1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endParaRPr lang="en-US" altLang="ja-JP" sz="2400" b="1" dirty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内容的には被災したその時どうする　その場の動きを勉強することが多い。</a:t>
            </a:r>
            <a:endParaRPr lang="en-US" altLang="ja-JP" sz="2400" b="1" dirty="0">
              <a:latin typeface="ＤＦＧ極太明朝体" pitchFamily="18" charset="-128"/>
              <a:ea typeface="ＤＦＧ極太明朝体" pitchFamily="18" charset="-128"/>
            </a:endParaRPr>
          </a:p>
          <a:p>
            <a:endParaRPr lang="ja-JP" altLang="en-US" sz="2400" b="1" dirty="0">
              <a:latin typeface="ＤＦＧ極太明朝体" pitchFamily="18" charset="-128"/>
              <a:ea typeface="ＤＦＧ極太明朝体" pitchFamily="18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="" xmlns:a16="http://schemas.microsoft.com/office/drawing/2014/main" id="{BCB6034F-D3A9-4AD1-8758-5E19D22F5C2D}"/>
              </a:ext>
            </a:extLst>
          </p:cNvPr>
          <p:cNvSpPr/>
          <p:nvPr/>
        </p:nvSpPr>
        <p:spPr>
          <a:xfrm>
            <a:off x="3243001" y="2232299"/>
            <a:ext cx="726291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ja-JP" altLang="ja-JP" sz="1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54" y="412270"/>
            <a:ext cx="814138" cy="751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直線コネクタ 10"/>
          <p:cNvCxnSpPr/>
          <p:nvPr/>
        </p:nvCxnSpPr>
        <p:spPr>
          <a:xfrm>
            <a:off x="980923" y="1104406"/>
            <a:ext cx="10563263" cy="0"/>
          </a:xfrm>
          <a:prstGeom prst="line">
            <a:avLst/>
          </a:prstGeom>
          <a:ln w="25400" cmpd="thinThick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/>
          <p:cNvCxnSpPr/>
          <p:nvPr/>
        </p:nvCxnSpPr>
        <p:spPr>
          <a:xfrm>
            <a:off x="573854" y="6244306"/>
            <a:ext cx="10970332" cy="0"/>
          </a:xfrm>
          <a:prstGeom prst="line">
            <a:avLst/>
          </a:prstGeom>
          <a:ln w="25400" cmpd="thinThick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>
            <a:off x="4880758" y="6523306"/>
            <a:ext cx="16273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/>
              <a:t>©</a:t>
            </a:r>
            <a:r>
              <a:rPr kumimoji="1" lang="ja-JP" altLang="en-US" sz="1000" dirty="0" smtClean="0"/>
              <a:t>２０２０　日本防災研究所</a:t>
            </a:r>
            <a:endParaRPr kumimoji="1" lang="ja-JP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72306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="" xmlns:a16="http://schemas.microsoft.com/office/drawing/2014/main" id="{BCB6034F-D3A9-4AD1-8758-5E19D22F5C2D}"/>
              </a:ext>
            </a:extLst>
          </p:cNvPr>
          <p:cNvSpPr/>
          <p:nvPr/>
        </p:nvSpPr>
        <p:spPr>
          <a:xfrm>
            <a:off x="3243001" y="2232299"/>
            <a:ext cx="726291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ja-JP" altLang="ja-JP" sz="1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54" y="412270"/>
            <a:ext cx="814138" cy="751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直線コネクタ 5"/>
          <p:cNvCxnSpPr/>
          <p:nvPr/>
        </p:nvCxnSpPr>
        <p:spPr>
          <a:xfrm>
            <a:off x="980923" y="1104406"/>
            <a:ext cx="10563263" cy="0"/>
          </a:xfrm>
          <a:prstGeom prst="line">
            <a:avLst/>
          </a:prstGeom>
          <a:ln w="25400" cmpd="thinThick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/>
          <p:cNvCxnSpPr/>
          <p:nvPr/>
        </p:nvCxnSpPr>
        <p:spPr>
          <a:xfrm>
            <a:off x="573854" y="6244306"/>
            <a:ext cx="10970332" cy="0"/>
          </a:xfrm>
          <a:prstGeom prst="line">
            <a:avLst/>
          </a:prstGeom>
          <a:ln w="25400" cmpd="thinThick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4880758" y="6523306"/>
            <a:ext cx="16273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/>
              <a:t>©</a:t>
            </a:r>
            <a:r>
              <a:rPr kumimoji="1" lang="ja-JP" altLang="en-US" sz="1000" dirty="0" smtClean="0"/>
              <a:t>２０２０　日本防災研究所</a:t>
            </a:r>
            <a:endParaRPr kumimoji="1" lang="ja-JP" altLang="en-US" sz="1000" dirty="0"/>
          </a:p>
        </p:txBody>
      </p:sp>
      <p:sp>
        <p:nvSpPr>
          <p:cNvPr id="13" name="スライド番号プレースホルダー 2"/>
          <p:cNvSpPr>
            <a:spLocks noGrp="1"/>
          </p:cNvSpPr>
          <p:nvPr>
            <p:ph type="sldNum" sz="quarter" idx="12"/>
          </p:nvPr>
        </p:nvSpPr>
        <p:spPr bwMode="auto">
          <a:xfrm>
            <a:off x="10992340" y="6380182"/>
            <a:ext cx="590061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600" dirty="0">
                <a:solidFill>
                  <a:prstClr val="black"/>
                </a:solidFill>
                <a:latin typeface="ＤＦＧ極太明朝体" pitchFamily="18" charset="-128"/>
                <a:ea typeface="ＤＦＧ極太明朝体" pitchFamily="18" charset="-128"/>
              </a:rPr>
              <a:t>5</a:t>
            </a:r>
            <a:endParaRPr lang="ja-JP" altLang="en-US" sz="1600" dirty="0" smtClean="0">
              <a:solidFill>
                <a:prstClr val="black"/>
              </a:solidFill>
              <a:latin typeface="ＤＦＧ極太明朝体" pitchFamily="18" charset="-128"/>
              <a:ea typeface="ＤＦＧ極太明朝体" pitchFamily="18" charset="-128"/>
            </a:endParaRPr>
          </a:p>
        </p:txBody>
      </p:sp>
      <p:sp>
        <p:nvSpPr>
          <p:cNvPr id="10" name="タイトル 1">
            <a:extLst>
              <a:ext uri="{FF2B5EF4-FFF2-40B4-BE49-F238E27FC236}">
                <a16:creationId xmlns="" xmlns:a16="http://schemas.microsoft.com/office/drawing/2014/main" id="{891FE6C3-8E6D-4B56-A685-9FEC773E95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3291" y="377090"/>
            <a:ext cx="7469452" cy="784716"/>
          </a:xfrm>
        </p:spPr>
        <p:txBody>
          <a:bodyPr>
            <a:normAutofit/>
          </a:bodyPr>
          <a:lstStyle/>
          <a:p>
            <a:pPr algn="l"/>
            <a:r>
              <a:rPr lang="ja-JP" altLang="en-US" b="1" dirty="0">
                <a:latin typeface="ＤＦＧ極太明朝体" pitchFamily="18" charset="-128"/>
                <a:ea typeface="ＤＦＧ極太明朝体" pitchFamily="18" charset="-128"/>
              </a:rPr>
              <a:t>押さえて</a:t>
            </a:r>
            <a:r>
              <a:rPr lang="ja-JP" altLang="en-US" b="1" dirty="0" smtClean="0">
                <a:latin typeface="ＤＦＧ極太明朝体" pitchFamily="18" charset="-128"/>
                <a:ea typeface="ＤＦＧ極太明朝体" pitchFamily="18" charset="-128"/>
              </a:rPr>
              <a:t>おきたいワークショップ</a:t>
            </a:r>
            <a:endParaRPr lang="ja-JP" altLang="en-US" sz="4400" b="1" dirty="0">
              <a:latin typeface="ＤＦＧ極太明朝体" pitchFamily="18" charset="-128"/>
              <a:ea typeface="ＤＦＧ極太明朝体" pitchFamily="18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="" xmlns:a16="http://schemas.microsoft.com/office/drawing/2014/main" id="{4314B75C-329E-48E7-88CD-C623D78378E1}"/>
              </a:ext>
            </a:extLst>
          </p:cNvPr>
          <p:cNvSpPr txBox="1"/>
          <p:nvPr/>
        </p:nvSpPr>
        <p:spPr>
          <a:xfrm>
            <a:off x="726254" y="1760003"/>
            <a:ext cx="104820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東京防災セミナーでは</a:t>
            </a:r>
            <a:r>
              <a:rPr lang="ja-JP" altLang="en-US" sz="2400" dirty="0" err="1" smtClean="0">
                <a:latin typeface="ＤＦＧ極太明朝体" pitchFamily="18" charset="-128"/>
                <a:ea typeface="ＤＦＧ極太明朝体" pitchFamily="18" charset="-128"/>
              </a:rPr>
              <a:t>さ</a:t>
            </a:r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すけなぶるの例題を使用している。</a:t>
            </a:r>
            <a:endParaRPr lang="en-US" altLang="ja-JP" sz="2400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また　</a:t>
            </a:r>
            <a:r>
              <a:rPr lang="en-US" altLang="ja-JP" sz="2400" dirty="0" smtClean="0">
                <a:latin typeface="ＤＦＧ極太明朝体" pitchFamily="18" charset="-128"/>
                <a:ea typeface="ＤＦＧ極太明朝体" pitchFamily="18" charset="-128"/>
              </a:rPr>
              <a:t>HUG</a:t>
            </a:r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は受講する自治体で知っているところが多い。</a:t>
            </a:r>
            <a:endParaRPr lang="en-US" altLang="ja-JP" sz="2400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en-US" altLang="ja-JP" sz="2400" dirty="0" smtClean="0">
                <a:latin typeface="ＤＦＧ極太明朝体" pitchFamily="18" charset="-128"/>
                <a:ea typeface="ＤＦＧ極太明朝体" pitchFamily="18" charset="-128"/>
              </a:rPr>
              <a:t>DIG</a:t>
            </a:r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はマンション防災等で　変形した形で使われることが多い。</a:t>
            </a:r>
            <a:endParaRPr lang="en-US" altLang="ja-JP" sz="2400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クロスロードは内閣府防災情報のページで紹介されている。</a:t>
            </a:r>
            <a:endParaRPr lang="en-US" altLang="ja-JP" sz="2400" dirty="0">
              <a:latin typeface="ＤＦＧ極太明朝体" pitchFamily="18" charset="-128"/>
              <a:ea typeface="ＤＦＧ極太明朝体" pitchFamily="18" charset="-128"/>
            </a:endParaRPr>
          </a:p>
          <a:p>
            <a:endParaRPr lang="en-US" altLang="ja-JP" sz="2400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避難所</a:t>
            </a:r>
            <a:r>
              <a:rPr lang="ja-JP" altLang="en-US" sz="2400" dirty="0">
                <a:latin typeface="ＤＦＧ極太明朝体" pitchFamily="18" charset="-128"/>
                <a:ea typeface="ＤＦＧ極太明朝体" pitchFamily="18" charset="-128"/>
              </a:rPr>
              <a:t>運営</a:t>
            </a:r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シュミレーション　　　　</a:t>
            </a:r>
            <a:r>
              <a:rPr lang="ja-JP" altLang="en-US" sz="2400" dirty="0" err="1" smtClean="0">
                <a:latin typeface="ＤＦＧ極太明朝体" pitchFamily="18" charset="-128"/>
                <a:ea typeface="ＤＦＧ極太明朝体" pitchFamily="18" charset="-128"/>
              </a:rPr>
              <a:t>さ</a:t>
            </a:r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すけなぶる</a:t>
            </a:r>
            <a:endParaRPr lang="en-US" altLang="ja-JP" sz="2400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endParaRPr lang="en-US" altLang="ja-JP" sz="2400" dirty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避難所　</a:t>
            </a:r>
            <a:r>
              <a:rPr lang="en-US" altLang="ja-JP" sz="2400" dirty="0" smtClean="0">
                <a:latin typeface="ＤＦＧ極太明朝体" pitchFamily="18" charset="-128"/>
                <a:ea typeface="ＤＦＧ極太明朝体" pitchFamily="18" charset="-128"/>
              </a:rPr>
              <a:t>HUG</a:t>
            </a:r>
          </a:p>
          <a:p>
            <a:endParaRPr lang="en-US" altLang="ja-JP" sz="2400" dirty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簡易図上訓練　</a:t>
            </a:r>
            <a:r>
              <a:rPr lang="en-US" altLang="ja-JP" sz="2400" dirty="0" smtClean="0">
                <a:latin typeface="ＤＦＧ極太明朝体" pitchFamily="18" charset="-128"/>
                <a:ea typeface="ＤＦＧ極太明朝体" pitchFamily="18" charset="-128"/>
              </a:rPr>
              <a:t>DIG</a:t>
            </a:r>
          </a:p>
          <a:p>
            <a:endParaRPr lang="en-US" altLang="ja-JP" sz="2400" dirty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カードゲーム　クロスロード</a:t>
            </a:r>
            <a:endParaRPr lang="en-US" altLang="ja-JP" sz="2400" dirty="0">
              <a:latin typeface="ＤＦＧ極太明朝体" pitchFamily="18" charset="-128"/>
              <a:ea typeface="ＤＦＧ極太明朝体" pitchFamily="18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="" xmlns:a16="http://schemas.microsoft.com/office/drawing/2014/main" id="{BCB6034F-D3A9-4AD1-8758-5E19D22F5C2D}"/>
              </a:ext>
            </a:extLst>
          </p:cNvPr>
          <p:cNvSpPr/>
          <p:nvPr/>
        </p:nvSpPr>
        <p:spPr>
          <a:xfrm>
            <a:off x="3395401" y="2384699"/>
            <a:ext cx="726291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ja-JP" altLang="ja-JP" sz="1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8669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="" xmlns:a16="http://schemas.microsoft.com/office/drawing/2014/main" id="{BCB6034F-D3A9-4AD1-8758-5E19D22F5C2D}"/>
              </a:ext>
            </a:extLst>
          </p:cNvPr>
          <p:cNvSpPr/>
          <p:nvPr/>
        </p:nvSpPr>
        <p:spPr>
          <a:xfrm>
            <a:off x="3243001" y="2232299"/>
            <a:ext cx="726291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ja-JP" altLang="ja-JP" sz="1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54" y="412270"/>
            <a:ext cx="814138" cy="751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直線コネクタ 5"/>
          <p:cNvCxnSpPr/>
          <p:nvPr/>
        </p:nvCxnSpPr>
        <p:spPr>
          <a:xfrm>
            <a:off x="980923" y="1104406"/>
            <a:ext cx="10563263" cy="0"/>
          </a:xfrm>
          <a:prstGeom prst="line">
            <a:avLst/>
          </a:prstGeom>
          <a:ln w="25400" cmpd="thinThick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/>
          <p:cNvCxnSpPr/>
          <p:nvPr/>
        </p:nvCxnSpPr>
        <p:spPr>
          <a:xfrm>
            <a:off x="573854" y="6244306"/>
            <a:ext cx="10970332" cy="0"/>
          </a:xfrm>
          <a:prstGeom prst="line">
            <a:avLst/>
          </a:prstGeom>
          <a:ln w="25400" cmpd="thinThick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4880758" y="6523306"/>
            <a:ext cx="16273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/>
              <a:t>©</a:t>
            </a:r>
            <a:r>
              <a:rPr kumimoji="1" lang="ja-JP" altLang="en-US" sz="1000" dirty="0" smtClean="0"/>
              <a:t>２０２０　日本防災研究所</a:t>
            </a:r>
            <a:endParaRPr kumimoji="1" lang="ja-JP" altLang="en-US" sz="1000" dirty="0"/>
          </a:p>
        </p:txBody>
      </p:sp>
      <p:sp>
        <p:nvSpPr>
          <p:cNvPr id="13" name="スライド番号プレースホルダー 2"/>
          <p:cNvSpPr>
            <a:spLocks noGrp="1"/>
          </p:cNvSpPr>
          <p:nvPr>
            <p:ph type="sldNum" sz="quarter" idx="12"/>
          </p:nvPr>
        </p:nvSpPr>
        <p:spPr bwMode="auto">
          <a:xfrm>
            <a:off x="10992340" y="6380182"/>
            <a:ext cx="590061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600" dirty="0">
                <a:solidFill>
                  <a:prstClr val="black"/>
                </a:solidFill>
                <a:latin typeface="ＤＦＧ極太明朝体" pitchFamily="18" charset="-128"/>
                <a:ea typeface="ＤＦＧ極太明朝体" pitchFamily="18" charset="-128"/>
              </a:rPr>
              <a:t>6</a:t>
            </a:r>
            <a:endParaRPr lang="ja-JP" altLang="en-US" sz="1600" dirty="0" smtClean="0">
              <a:solidFill>
                <a:prstClr val="black"/>
              </a:solidFill>
              <a:latin typeface="ＤＦＧ極太明朝体" pitchFamily="18" charset="-128"/>
              <a:ea typeface="ＤＦＧ極太明朝体" pitchFamily="18" charset="-128"/>
            </a:endParaRPr>
          </a:p>
        </p:txBody>
      </p:sp>
      <p:sp>
        <p:nvSpPr>
          <p:cNvPr id="10" name="タイトル 1">
            <a:extLst>
              <a:ext uri="{FF2B5EF4-FFF2-40B4-BE49-F238E27FC236}">
                <a16:creationId xmlns="" xmlns:a16="http://schemas.microsoft.com/office/drawing/2014/main" id="{891FE6C3-8E6D-4B56-A685-9FEC773E95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3291" y="377090"/>
            <a:ext cx="10367031" cy="784716"/>
          </a:xfrm>
        </p:spPr>
        <p:txBody>
          <a:bodyPr>
            <a:normAutofit/>
          </a:bodyPr>
          <a:lstStyle/>
          <a:p>
            <a:pPr algn="l"/>
            <a:r>
              <a:rPr lang="ja-JP" altLang="en-US" b="1" dirty="0">
                <a:latin typeface="ＤＦＧ極太明朝体" pitchFamily="18" charset="-128"/>
                <a:ea typeface="ＤＦＧ極太明朝体" pitchFamily="18" charset="-128"/>
              </a:rPr>
              <a:t>避難所運営</a:t>
            </a:r>
            <a:r>
              <a:rPr lang="ja-JP" altLang="en-US" b="1" dirty="0" smtClean="0">
                <a:latin typeface="ＤＦＧ極太明朝体" pitchFamily="18" charset="-128"/>
                <a:ea typeface="ＤＦＧ極太明朝体" pitchFamily="18" charset="-128"/>
              </a:rPr>
              <a:t>シュミレーション　さす</a:t>
            </a:r>
            <a:r>
              <a:rPr lang="ja-JP" altLang="en-US" b="1" dirty="0" err="1" smtClean="0">
                <a:latin typeface="ＤＦＧ極太明朝体" pitchFamily="18" charset="-128"/>
                <a:ea typeface="ＤＦＧ極太明朝体" pitchFamily="18" charset="-128"/>
              </a:rPr>
              <a:t>け</a:t>
            </a:r>
            <a:r>
              <a:rPr lang="ja-JP" altLang="en-US" b="1" dirty="0" smtClean="0">
                <a:latin typeface="ＤＦＧ極太明朝体" pitchFamily="18" charset="-128"/>
                <a:ea typeface="ＤＦＧ極太明朝体" pitchFamily="18" charset="-128"/>
              </a:rPr>
              <a:t>なぶる</a:t>
            </a:r>
            <a:endParaRPr lang="ja-JP" altLang="en-US" sz="4400" b="1" dirty="0">
              <a:latin typeface="ＤＦＧ極太明朝体" pitchFamily="18" charset="-128"/>
              <a:ea typeface="ＤＦＧ極太明朝体" pitchFamily="18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="" xmlns:a16="http://schemas.microsoft.com/office/drawing/2014/main" id="{4314B75C-329E-48E7-88CD-C623D78378E1}"/>
              </a:ext>
            </a:extLst>
          </p:cNvPr>
          <p:cNvSpPr txBox="1"/>
          <p:nvPr/>
        </p:nvSpPr>
        <p:spPr>
          <a:xfrm>
            <a:off x="726254" y="1760003"/>
            <a:ext cx="1048207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latin typeface="ＤＦＧ極太明朝体" pitchFamily="18" charset="-128"/>
                <a:ea typeface="ＤＦＧ極太明朝体" pitchFamily="18" charset="-128"/>
              </a:rPr>
              <a:t>東日本大震災・ふくしまの教訓を避難所運営で実際に起きた問題を解決</a:t>
            </a:r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して</a:t>
            </a:r>
            <a:endParaRPr lang="en-US" altLang="ja-JP" sz="2400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いきながら</a:t>
            </a:r>
            <a:r>
              <a:rPr lang="ja-JP" altLang="en-US" sz="2400" dirty="0">
                <a:latin typeface="ＤＦＧ極太明朝体" pitchFamily="18" charset="-128"/>
                <a:ea typeface="ＤＦＧ極太明朝体" pitchFamily="18" charset="-128"/>
              </a:rPr>
              <a:t>学ぶワークショップ型防災教育</a:t>
            </a:r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ツール。</a:t>
            </a:r>
            <a:endParaRPr lang="en-US" altLang="ja-JP" sz="2400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dirty="0">
                <a:latin typeface="ＤＦＧ極太明朝体" pitchFamily="18" charset="-128"/>
                <a:ea typeface="ＤＦＧ極太明朝体" pitchFamily="18" charset="-128"/>
              </a:rPr>
              <a:t>災害・地域・人、さまざまな要因によって変わっていく状況に臨機応変に対応</a:t>
            </a:r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して</a:t>
            </a:r>
            <a:endParaRPr lang="en-US" altLang="ja-JP" sz="2400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いかなければ</a:t>
            </a:r>
            <a:r>
              <a:rPr lang="ja-JP" altLang="en-US" sz="2400" dirty="0">
                <a:latin typeface="ＤＦＧ極太明朝体" pitchFamily="18" charset="-128"/>
                <a:ea typeface="ＤＦＧ極太明朝体" pitchFamily="18" charset="-128"/>
              </a:rPr>
              <a:t>ならない災害時の</a:t>
            </a:r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考え方を身に着ける教材。</a:t>
            </a:r>
            <a:endParaRPr lang="en-US" altLang="ja-JP" sz="2400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endParaRPr lang="en-US" altLang="ja-JP" sz="2400" dirty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dirty="0">
                <a:latin typeface="ＤＦＧ極太明朝体" pitchFamily="18" charset="-128"/>
                <a:ea typeface="ＤＦＧ極太明朝体" pitchFamily="18" charset="-128"/>
              </a:rPr>
              <a:t>「さすけなぶる」は、福島県の方言である</a:t>
            </a:r>
            <a:r>
              <a:rPr lang="ja-JP" altLang="en-US" sz="2400" b="1" dirty="0">
                <a:latin typeface="ＤＦＧ極太明朝体" pitchFamily="18" charset="-128"/>
                <a:ea typeface="ＤＦＧ極太明朝体" pitchFamily="18" charset="-128"/>
              </a:rPr>
              <a:t>「さすけねぇ」</a:t>
            </a:r>
            <a:r>
              <a:rPr lang="ja-JP" altLang="en-US" sz="2400" dirty="0">
                <a:latin typeface="ＤＦＧ極太明朝体" pitchFamily="18" charset="-128"/>
                <a:ea typeface="ＤＦＧ極太明朝体" pitchFamily="18" charset="-128"/>
              </a:rPr>
              <a:t>と持続可能であるさま</a:t>
            </a:r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を</a:t>
            </a:r>
            <a:endParaRPr lang="en-US" altLang="ja-JP" sz="2400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意味</a:t>
            </a:r>
            <a:r>
              <a:rPr lang="ja-JP" altLang="en-US" sz="2400" dirty="0">
                <a:latin typeface="ＤＦＧ極太明朝体" pitchFamily="18" charset="-128"/>
                <a:ea typeface="ＤＦＧ極太明朝体" pitchFamily="18" charset="-128"/>
              </a:rPr>
              <a:t>する「</a:t>
            </a:r>
            <a:r>
              <a:rPr lang="en-US" altLang="ja-JP" sz="2400" dirty="0">
                <a:latin typeface="ＤＦＧ極太明朝体" pitchFamily="18" charset="-128"/>
                <a:ea typeface="ＤＦＧ極太明朝体" pitchFamily="18" charset="-128"/>
              </a:rPr>
              <a:t>sustainable</a:t>
            </a:r>
            <a:r>
              <a:rPr lang="ja-JP" altLang="en-US" sz="2400" dirty="0">
                <a:latin typeface="ＤＦＧ極太明朝体" pitchFamily="18" charset="-128"/>
                <a:ea typeface="ＤＦＧ極太明朝体" pitchFamily="18" charset="-128"/>
              </a:rPr>
              <a:t>（サスティナブル）」を組み合わせた</a:t>
            </a:r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造語。</a:t>
            </a:r>
            <a:endParaRPr lang="ja-JP" altLang="en-US" sz="2400" dirty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dirty="0">
                <a:latin typeface="ＤＦＧ極太明朝体" pitchFamily="18" charset="-128"/>
                <a:ea typeface="ＤＦＧ極太明朝体" pitchFamily="18" charset="-128"/>
              </a:rPr>
              <a:t>「さすけねぇ」は、福島弁で「心配ない・問題ない」という意味</a:t>
            </a:r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。</a:t>
            </a:r>
            <a:endParaRPr lang="en-US" altLang="ja-JP" sz="2400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心配</a:t>
            </a:r>
            <a:r>
              <a:rPr lang="ja-JP" altLang="en-US" sz="2400" dirty="0">
                <a:latin typeface="ＤＦＧ極太明朝体" pitchFamily="18" charset="-128"/>
                <a:ea typeface="ＤＦＧ極太明朝体" pitchFamily="18" charset="-128"/>
              </a:rPr>
              <a:t>がない状態を持続させることを意味しています。</a:t>
            </a:r>
          </a:p>
          <a:p>
            <a:endParaRPr lang="en-US" altLang="ja-JP" sz="2400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dirty="0" smtClean="0">
                <a:latin typeface="ＤＦＧ極太明朝体" pitchFamily="18" charset="-128"/>
                <a:ea typeface="ＤＦＧ極太明朝体" pitchFamily="18" charset="-128"/>
              </a:rPr>
              <a:t>正解のない問題を人生の教訓を生かして考えていく教材です。</a:t>
            </a:r>
            <a:endParaRPr lang="en-US" altLang="ja-JP" sz="2400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endParaRPr lang="en-US" altLang="ja-JP" b="1" dirty="0">
              <a:latin typeface="ＤＦＧ極太明朝体" pitchFamily="18" charset="-128"/>
              <a:ea typeface="ＤＦＧ極太明朝体" pitchFamily="18" charset="-128"/>
            </a:endParaRPr>
          </a:p>
          <a:p>
            <a:endParaRPr lang="ja-JP" altLang="en-US" b="1" dirty="0">
              <a:latin typeface="ＤＦＧ極太明朝体" pitchFamily="18" charset="-128"/>
              <a:ea typeface="ＤＦＧ極太明朝体" pitchFamily="18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="" xmlns:a16="http://schemas.microsoft.com/office/drawing/2014/main" id="{BCB6034F-D3A9-4AD1-8758-5E19D22F5C2D}"/>
              </a:ext>
            </a:extLst>
          </p:cNvPr>
          <p:cNvSpPr/>
          <p:nvPr/>
        </p:nvSpPr>
        <p:spPr>
          <a:xfrm>
            <a:off x="3395401" y="2384699"/>
            <a:ext cx="726291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ja-JP" altLang="ja-JP" sz="1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616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="" xmlns:a16="http://schemas.microsoft.com/office/drawing/2014/main" id="{BCB6034F-D3A9-4AD1-8758-5E19D22F5C2D}"/>
              </a:ext>
            </a:extLst>
          </p:cNvPr>
          <p:cNvSpPr/>
          <p:nvPr/>
        </p:nvSpPr>
        <p:spPr>
          <a:xfrm>
            <a:off x="3243001" y="2232299"/>
            <a:ext cx="726291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ja-JP" altLang="ja-JP" sz="1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54" y="412270"/>
            <a:ext cx="814138" cy="751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直線コネクタ 5"/>
          <p:cNvCxnSpPr/>
          <p:nvPr/>
        </p:nvCxnSpPr>
        <p:spPr>
          <a:xfrm>
            <a:off x="980923" y="1104406"/>
            <a:ext cx="10563263" cy="0"/>
          </a:xfrm>
          <a:prstGeom prst="line">
            <a:avLst/>
          </a:prstGeom>
          <a:ln w="25400" cmpd="thinThick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/>
          <p:cNvCxnSpPr/>
          <p:nvPr/>
        </p:nvCxnSpPr>
        <p:spPr>
          <a:xfrm>
            <a:off x="573854" y="6244306"/>
            <a:ext cx="10970332" cy="0"/>
          </a:xfrm>
          <a:prstGeom prst="line">
            <a:avLst/>
          </a:prstGeom>
          <a:ln w="25400" cmpd="thinThick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4880758" y="6523306"/>
            <a:ext cx="16273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/>
              <a:t>©</a:t>
            </a:r>
            <a:r>
              <a:rPr kumimoji="1" lang="ja-JP" altLang="en-US" sz="1000" dirty="0" smtClean="0"/>
              <a:t>２０２０　日本防災研究所</a:t>
            </a:r>
            <a:endParaRPr kumimoji="1" lang="ja-JP" altLang="en-US" sz="1000" dirty="0"/>
          </a:p>
        </p:txBody>
      </p:sp>
      <p:sp>
        <p:nvSpPr>
          <p:cNvPr id="13" name="スライド番号プレースホルダー 2"/>
          <p:cNvSpPr>
            <a:spLocks noGrp="1"/>
          </p:cNvSpPr>
          <p:nvPr>
            <p:ph type="sldNum" sz="quarter" idx="12"/>
          </p:nvPr>
        </p:nvSpPr>
        <p:spPr bwMode="auto">
          <a:xfrm>
            <a:off x="10992340" y="6380182"/>
            <a:ext cx="590061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ja-JP" altLang="en-US" sz="1600" dirty="0">
                <a:solidFill>
                  <a:prstClr val="black"/>
                </a:solidFill>
                <a:latin typeface="ＤＦＧ極太明朝体" pitchFamily="18" charset="-128"/>
                <a:ea typeface="ＤＦＧ極太明朝体" pitchFamily="18" charset="-128"/>
              </a:rPr>
              <a:t>１０</a:t>
            </a:r>
            <a:endParaRPr lang="ja-JP" altLang="en-US" sz="1600" dirty="0" smtClean="0">
              <a:solidFill>
                <a:prstClr val="black"/>
              </a:solidFill>
              <a:latin typeface="ＤＦＧ極太明朝体" pitchFamily="18" charset="-128"/>
              <a:ea typeface="ＤＦＧ極太明朝体" pitchFamily="18" charset="-128"/>
            </a:endParaRPr>
          </a:p>
        </p:txBody>
      </p:sp>
      <p:sp>
        <p:nvSpPr>
          <p:cNvPr id="10" name="タイトル 1">
            <a:extLst>
              <a:ext uri="{FF2B5EF4-FFF2-40B4-BE49-F238E27FC236}">
                <a16:creationId xmlns="" xmlns:a16="http://schemas.microsoft.com/office/drawing/2014/main" id="{891FE6C3-8E6D-4B56-A685-9FEC773E95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3291" y="377090"/>
            <a:ext cx="6588703" cy="784716"/>
          </a:xfrm>
        </p:spPr>
        <p:txBody>
          <a:bodyPr>
            <a:normAutofit/>
          </a:bodyPr>
          <a:lstStyle/>
          <a:p>
            <a:pPr algn="l"/>
            <a:r>
              <a:rPr lang="ja-JP" altLang="en-US" b="1" dirty="0">
                <a:latin typeface="ＤＦＧ極太明朝体" pitchFamily="18" charset="-128"/>
                <a:ea typeface="ＤＦＧ極太明朝体" pitchFamily="18" charset="-128"/>
              </a:rPr>
              <a:t>本日</a:t>
            </a:r>
            <a:r>
              <a:rPr lang="ja-JP" altLang="en-US" sz="4400" b="1" dirty="0" smtClean="0">
                <a:latin typeface="ＤＦＧ極太明朝体" pitchFamily="18" charset="-128"/>
                <a:ea typeface="ＤＦＧ極太明朝体" pitchFamily="18" charset="-128"/>
              </a:rPr>
              <a:t>のまとめ</a:t>
            </a:r>
            <a:endParaRPr lang="ja-JP" altLang="en-US" sz="4400" b="1" dirty="0">
              <a:latin typeface="ＤＦＧ極太明朝体" pitchFamily="18" charset="-128"/>
              <a:ea typeface="ＤＦＧ極太明朝体" pitchFamily="18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="" xmlns:a16="http://schemas.microsoft.com/office/drawing/2014/main" id="{4314B75C-329E-48E7-88CD-C623D78378E1}"/>
              </a:ext>
            </a:extLst>
          </p:cNvPr>
          <p:cNvSpPr txBox="1"/>
          <p:nvPr/>
        </p:nvSpPr>
        <p:spPr>
          <a:xfrm>
            <a:off x="726254" y="1760003"/>
            <a:ext cx="10482073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防災</a:t>
            </a:r>
            <a:r>
              <a:rPr lang="ja-JP" altLang="en-US" sz="2400" b="1" dirty="0">
                <a:latin typeface="ＤＦＧ極太明朝体" pitchFamily="18" charset="-128"/>
                <a:ea typeface="ＤＦＧ極太明朝体" pitchFamily="18" charset="-128"/>
              </a:rPr>
              <a:t>セミナーの中で</a:t>
            </a:r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は　ワークショップを使用することが多い。</a:t>
            </a:r>
            <a:endParaRPr lang="en-US" altLang="ja-JP" sz="2400" b="1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b="1" dirty="0">
                <a:latin typeface="ＤＦＧ極太明朝体" pitchFamily="18" charset="-128"/>
                <a:ea typeface="ＤＦＧ極太明朝体" pitchFamily="18" charset="-128"/>
              </a:rPr>
              <a:t>東京防災</a:t>
            </a:r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でも</a:t>
            </a:r>
            <a:r>
              <a:rPr lang="en-US" altLang="ja-JP" sz="2400" b="1" dirty="0" smtClean="0">
                <a:latin typeface="ＤＦＧ極太明朝体" pitchFamily="18" charset="-128"/>
                <a:ea typeface="ＤＦＧ極太明朝体" pitchFamily="18" charset="-128"/>
              </a:rPr>
              <a:t>B</a:t>
            </a:r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　</a:t>
            </a:r>
            <a:r>
              <a:rPr lang="en-US" altLang="ja-JP" sz="2400" b="1" dirty="0" smtClean="0">
                <a:latin typeface="ＤＦＧ極太明朝体" pitchFamily="18" charset="-128"/>
                <a:ea typeface="ＤＦＧ極太明朝体" pitchFamily="18" charset="-128"/>
              </a:rPr>
              <a:t>D</a:t>
            </a:r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　</a:t>
            </a:r>
            <a:r>
              <a:rPr lang="en-US" altLang="ja-JP" sz="2400" b="1" dirty="0" smtClean="0">
                <a:latin typeface="ＤＦＧ極太明朝体" pitchFamily="18" charset="-128"/>
                <a:ea typeface="ＤＦＧ極太明朝体" pitchFamily="18" charset="-128"/>
              </a:rPr>
              <a:t>F</a:t>
            </a:r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　</a:t>
            </a:r>
            <a:r>
              <a:rPr lang="en-US" altLang="ja-JP" sz="2400" b="1" dirty="0" smtClean="0">
                <a:latin typeface="ＤＦＧ極太明朝体" pitchFamily="18" charset="-128"/>
                <a:ea typeface="ＤＦＧ極太明朝体" pitchFamily="18" charset="-128"/>
              </a:rPr>
              <a:t>I</a:t>
            </a:r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コースはグループワークの時間を必ず設けることに</a:t>
            </a:r>
            <a:endParaRPr lang="en-US" altLang="ja-JP" sz="2400" b="1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なっている。</a:t>
            </a:r>
            <a:endParaRPr lang="en-US" altLang="ja-JP" sz="2400" b="1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また</a:t>
            </a:r>
            <a:r>
              <a:rPr lang="ja-JP" altLang="en-US" sz="2400" b="1" dirty="0">
                <a:latin typeface="ＤＦＧ極太明朝体" pitchFamily="18" charset="-128"/>
                <a:ea typeface="ＤＦＧ極太明朝体" pitchFamily="18" charset="-128"/>
              </a:rPr>
              <a:t>その他のコース</a:t>
            </a:r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でも簡単な問題等もあり　自分である程度　問題を出せたり</a:t>
            </a:r>
            <a:endParaRPr lang="en-US" altLang="ja-JP" sz="2400" b="1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解釈できることが必要となる。</a:t>
            </a:r>
            <a:endParaRPr lang="en-US" altLang="ja-JP" sz="2400" b="1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endParaRPr lang="en-US" altLang="ja-JP" sz="2400" b="1" dirty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防災のワークショップでは答えが決まってないものが多い。</a:t>
            </a:r>
            <a:endParaRPr lang="en-US" altLang="ja-JP" sz="2400" b="1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答えを受け入れるためには、沢山</a:t>
            </a:r>
            <a:r>
              <a:rPr lang="ja-JP" altLang="en-US" sz="2400" b="1" dirty="0">
                <a:latin typeface="ＤＦＧ極太明朝体" pitchFamily="18" charset="-128"/>
                <a:ea typeface="ＤＦＧ極太明朝体" pitchFamily="18" charset="-128"/>
              </a:rPr>
              <a:t>の</a:t>
            </a:r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切り口を用意しておくことが必要。</a:t>
            </a:r>
            <a:endParaRPr lang="en-US" altLang="ja-JP" sz="2400" b="1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endParaRPr lang="en-US" altLang="ja-JP" sz="2400" b="1" dirty="0" smtClean="0">
              <a:latin typeface="ＤＦＧ極太明朝体" pitchFamily="18" charset="-128"/>
              <a:ea typeface="ＤＦＧ極太明朝体" pitchFamily="18" charset="-128"/>
            </a:endParaRPr>
          </a:p>
          <a:p>
            <a:r>
              <a:rPr lang="ja-JP" altLang="en-US" sz="2400" b="1" dirty="0">
                <a:latin typeface="ＤＦＧ極太明朝体" pitchFamily="18" charset="-128"/>
                <a:ea typeface="ＤＦＧ極太明朝体" pitchFamily="18" charset="-128"/>
              </a:rPr>
              <a:t>色々</a:t>
            </a:r>
            <a:r>
              <a:rPr lang="ja-JP" altLang="en-US" sz="2400" b="1" dirty="0" smtClean="0">
                <a:latin typeface="ＤＦＧ極太明朝体" pitchFamily="18" charset="-128"/>
                <a:ea typeface="ＤＦＧ極太明朝体" pitchFamily="18" charset="-128"/>
              </a:rPr>
              <a:t>なワークショップができるようにゲーム・資料を多く経験することが必要。</a:t>
            </a:r>
            <a:endParaRPr lang="en-US" altLang="ja-JP" sz="2400" b="1" dirty="0">
              <a:latin typeface="ＤＦＧ極太明朝体" pitchFamily="18" charset="-128"/>
              <a:ea typeface="ＤＦＧ極太明朝体" pitchFamily="18" charset="-128"/>
            </a:endParaRPr>
          </a:p>
          <a:p>
            <a:endParaRPr lang="en-US" altLang="ja-JP" sz="2400" b="1" dirty="0">
              <a:latin typeface="ＤＦＧ極太明朝体" pitchFamily="18" charset="-128"/>
              <a:ea typeface="ＤＦＧ極太明朝体" pitchFamily="18" charset="-128"/>
            </a:endParaRPr>
          </a:p>
          <a:p>
            <a:endParaRPr lang="ja-JP" altLang="en-US" b="1" dirty="0">
              <a:latin typeface="ＤＦＧ極太明朝体" pitchFamily="18" charset="-128"/>
              <a:ea typeface="ＤＦＧ極太明朝体" pitchFamily="18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="" xmlns:a16="http://schemas.microsoft.com/office/drawing/2014/main" id="{BCB6034F-D3A9-4AD1-8758-5E19D22F5C2D}"/>
              </a:ext>
            </a:extLst>
          </p:cNvPr>
          <p:cNvSpPr/>
          <p:nvPr/>
        </p:nvSpPr>
        <p:spPr>
          <a:xfrm>
            <a:off x="3395401" y="2384699"/>
            <a:ext cx="726291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ja-JP" altLang="ja-JP" sz="1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318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3879</TotalTime>
  <Words>214</Words>
  <Application>Microsoft Office PowerPoint</Application>
  <PresentationFormat>ユーザー設定</PresentationFormat>
  <Paragraphs>84</Paragraphs>
  <Slides>6</Slides>
  <Notes>6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7" baseType="lpstr">
      <vt:lpstr>Office ​​テーマ</vt:lpstr>
      <vt:lpstr>～守るを伝える人になろう～ 防災講師セミナー　基礎　第３回 東京防災講師対応</vt:lpstr>
      <vt:lpstr> 知っておきたい防災ワークショップ </vt:lpstr>
      <vt:lpstr>　</vt:lpstr>
      <vt:lpstr>押さえておきたいワークショップ</vt:lpstr>
      <vt:lpstr>避難所運営シュミレーション　さすけなぶる</vt:lpstr>
      <vt:lpstr>本日のまとめ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OOセミナーのご提案</dc:title>
  <dc:creator>香山 千賀</dc:creator>
  <cp:lastModifiedBy>plusnext</cp:lastModifiedBy>
  <cp:revision>187</cp:revision>
  <cp:lastPrinted>2020-03-20T08:25:55Z</cp:lastPrinted>
  <dcterms:created xsi:type="dcterms:W3CDTF">2019-08-24T09:59:32Z</dcterms:created>
  <dcterms:modified xsi:type="dcterms:W3CDTF">2020-03-31T10:23:38Z</dcterms:modified>
</cp:coreProperties>
</file>